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1" r:id="rId2"/>
  </p:sldMasterIdLst>
  <p:notesMasterIdLst>
    <p:notesMasterId r:id="rId20"/>
  </p:notesMasterIdLst>
  <p:handoutMasterIdLst>
    <p:handoutMasterId r:id="rId21"/>
  </p:handoutMasterIdLst>
  <p:sldIdLst>
    <p:sldId id="256" r:id="rId3"/>
    <p:sldId id="352" r:id="rId4"/>
    <p:sldId id="360" r:id="rId5"/>
    <p:sldId id="310" r:id="rId6"/>
    <p:sldId id="361" r:id="rId7"/>
    <p:sldId id="298" r:id="rId8"/>
    <p:sldId id="363" r:id="rId9"/>
    <p:sldId id="364" r:id="rId10"/>
    <p:sldId id="365" r:id="rId11"/>
    <p:sldId id="366" r:id="rId12"/>
    <p:sldId id="367" r:id="rId13"/>
    <p:sldId id="329" r:id="rId14"/>
    <p:sldId id="330" r:id="rId15"/>
    <p:sldId id="331" r:id="rId16"/>
    <p:sldId id="326" r:id="rId17"/>
    <p:sldId id="327" r:id="rId18"/>
    <p:sldId id="328" r:id="rId1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3" autoAdjust="0"/>
    <p:restoredTop sz="94679"/>
  </p:normalViewPr>
  <p:slideViewPr>
    <p:cSldViewPr snapToGrid="0">
      <p:cViewPr varScale="1">
        <p:scale>
          <a:sx n="114" d="100"/>
          <a:sy n="114" d="100"/>
        </p:scale>
        <p:origin x="16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9956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700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9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8183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145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75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375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183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672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646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47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209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468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9546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39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346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702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13167-8027-453D-ADF8-EB2D8D65777F}" type="datetimeFigureOut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63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46471983/article/details/12203849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  <a:sym typeface="Arial"/>
              </a:rPr>
              <a:t>電腦視覺與深度學習</a:t>
            </a:r>
            <a:br>
              <a:rPr lang="en-US" altLang="zh-TW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(Computer Vision and Deep Learning)</a:t>
            </a:r>
            <a:br>
              <a:rPr lang="en-US" sz="3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Homework 1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51136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                       </a:t>
            </a: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TA:</a:t>
            </a:r>
            <a:r>
              <a:rPr lang="zh-TW" altLang="en-US" sz="2175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胡滋紜</a:t>
            </a:r>
            <a:endParaRPr lang="en-US" altLang="zh-TW" sz="2175" u="sng" dirty="0">
              <a:solidFill>
                <a:schemeClr val="hlink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Gmail: nckubot65904@gmail.com</a:t>
            </a:r>
            <a:endParaRPr lang="en-US" altLang="zh-TW" sz="2175" dirty="0">
              <a:solidFill>
                <a:schemeClr val="tx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                     10:00~12:00, Fri.</a:t>
            </a:r>
            <a:endParaRPr lang="en-US" altLang="zh-TW" sz="18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2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-7681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1.4 Find the Distortion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atrix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(4%)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489533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Q4: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1) Find the distortion matrix:</a:t>
            </a:r>
          </a:p>
          <a:p>
            <a:pPr marL="985838" indent="-9858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</a:t>
            </a: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“1.4 Find Distortion” to show the result on the console window.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Distortion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coefficients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obtained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simultaneously with intrinsic.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384" y="1082411"/>
            <a:ext cx="2050256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D66CD-2296-419A-9CD8-5AB318EB2EB1}"/>
              </a:ext>
            </a:extLst>
          </p:cNvPr>
          <p:cNvSpPr/>
          <p:nvPr/>
        </p:nvSpPr>
        <p:spPr>
          <a:xfrm>
            <a:off x="7745171" y="2586700"/>
            <a:ext cx="1116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example)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502" y="2630666"/>
            <a:ext cx="5732669" cy="438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2F2A7D1-E244-C97F-37AB-2689CC19F1F4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9D716C-34CC-9B8D-9644-3514BA20C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7197980" y="3984898"/>
            <a:ext cx="1737133" cy="28918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206D7A-D99E-0F7E-67A7-282AEC322BDC}"/>
              </a:ext>
            </a:extLst>
          </p:cNvPr>
          <p:cNvSpPr/>
          <p:nvPr/>
        </p:nvSpPr>
        <p:spPr>
          <a:xfrm>
            <a:off x="7446518" y="5942220"/>
            <a:ext cx="1258608" cy="283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11348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1.5 Show the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Undistorted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(4%) 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419436"/>
            <a:ext cx="8802769" cy="2208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Q5: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1) Undistort the chessboard images.</a:t>
            </a:r>
          </a:p>
          <a:p>
            <a:pPr marL="630238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2)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Click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“1.5 Show Result” to s</a:t>
            </a: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how distorted and undistorted images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undistort(…) or cv2.initUndistortRectifyMap(…)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 Textbook Chapter 11 (p.398 ~ p.400)</a:t>
            </a:r>
          </a:p>
        </p:txBody>
      </p:sp>
      <p:pic>
        <p:nvPicPr>
          <p:cNvPr id="3" name="resul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34697" y="3488344"/>
            <a:ext cx="5341021" cy="300432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624310" y="3180567"/>
            <a:ext cx="1445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Distorted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171271" y="3179022"/>
            <a:ext cx="175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Undistorted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3EE9E3-22A5-A7B4-6FA9-7EC2F0728962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156D18E-36B7-B166-0291-7BC6F0F12FA2}"/>
              </a:ext>
            </a:extLst>
          </p:cNvPr>
          <p:cNvGrpSpPr/>
          <p:nvPr/>
        </p:nvGrpSpPr>
        <p:grpSpPr>
          <a:xfrm>
            <a:off x="569897" y="3229750"/>
            <a:ext cx="2497357" cy="3521512"/>
            <a:chOff x="1068803" y="2696066"/>
            <a:chExt cx="2497357" cy="415743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5BE1192-20CF-3E31-F402-DDCA16699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007" t="12461" r="48599" b="3904"/>
            <a:stretch/>
          </p:blipFill>
          <p:spPr>
            <a:xfrm>
              <a:off x="1068803" y="2696066"/>
              <a:ext cx="2497357" cy="415743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3395C92-7723-52B6-8A1D-0EF2D69C3F54}"/>
                </a:ext>
              </a:extLst>
            </p:cNvPr>
            <p:cNvSpPr/>
            <p:nvPr/>
          </p:nvSpPr>
          <p:spPr>
            <a:xfrm>
              <a:off x="1503157" y="6089807"/>
              <a:ext cx="1608327" cy="466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262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94710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words on board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words vertically</a:t>
            </a: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A9B4BC4-D0E6-CCCC-C071-6BA893BF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29" y="1716282"/>
            <a:ext cx="2124371" cy="402011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F50BB9A-C3E6-DDB5-790F-2191AFAF2A69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1B4C04-D327-E6BE-6776-5181F855F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6" r="74171"/>
          <a:stretch/>
        </p:blipFill>
        <p:spPr>
          <a:xfrm>
            <a:off x="3754424" y="1718887"/>
            <a:ext cx="2236505" cy="40175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520F44F-B787-6E2C-5E87-6B161649D959}"/>
              </a:ext>
            </a:extLst>
          </p:cNvPr>
          <p:cNvSpPr/>
          <p:nvPr/>
        </p:nvSpPr>
        <p:spPr>
          <a:xfrm>
            <a:off x="4232921" y="2453272"/>
            <a:ext cx="1483688" cy="47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7B9EB6-5243-6160-7F54-5D98FF2976E3}"/>
              </a:ext>
            </a:extLst>
          </p:cNvPr>
          <p:cNvSpPr txBox="1"/>
          <p:nvPr/>
        </p:nvSpPr>
        <p:spPr>
          <a:xfrm>
            <a:off x="3127048" y="2114718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Load all images in the folder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2034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5643"/>
            <a:ext cx="575415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(20%)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</a:t>
            </a:r>
            <a:r>
              <a:rPr lang="en-US" altLang="zh-TW" sz="2800" b="1" dirty="0">
                <a:cs typeface="Arial"/>
              </a:rPr>
              <a:t>	</a:t>
            </a:r>
            <a:endParaRPr lang="en-US" sz="2800" b="1" dirty="0">
              <a:cs typeface="Arial"/>
              <a:sym typeface="Arial"/>
            </a:endParaRPr>
          </a:p>
        </p:txBody>
      </p:sp>
      <p:pic>
        <p:nvPicPr>
          <p:cNvPr id="5" name="20221003_155642">
            <a:hlinkClick r:id="" action="ppaction://media"/>
            <a:extLst>
              <a:ext uri="{FF2B5EF4-FFF2-40B4-BE49-F238E27FC236}">
                <a16:creationId xmlns:a16="http://schemas.microsoft.com/office/drawing/2014/main" id="{2CF9CC54-5311-5933-6282-B9B59A70E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631" y="3371995"/>
            <a:ext cx="4835144" cy="34499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C8450B0-ADCD-395B-A4AB-0D38D30A86DF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97753" y="327134"/>
            <a:ext cx="914342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Given: 5 images (1~5.bmp), alphabet_lib_onboard.txt and alphabet_lib_vertical.txt.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Q1: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Show a Word (e.g. CAMERA) on chessboard 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Calibrate 5 images to get intrinsic, distortion and extrinsic parameters.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Input a word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less than 6 char in English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textEdit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box.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Derive the shape of the word by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using the provided library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alphabet_lib_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onboard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.txt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button “2.1 Show Words on Board” to show result, each picture for 1 second (total 5 images).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Q2: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Show a Word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(e.g. CAMERA)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vertically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on chessboard 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Calibrate 5 images to get intrinsic, distortion and extrinsic parameters.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Input a word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less than 6 char in English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textEdit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box (Accept the same word entered in as Q1).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Derive the shape of the word by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using the provided library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alphabet_lib_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vertical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.txt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button “2.2 Show Words Vertically” to show result, each picture for 1 second (total 5 images).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122682" y="3033096"/>
            <a:ext cx="1635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Result Video: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BCC819B-F63E-419E-8543-EA02505AFCA0}"/>
              </a:ext>
            </a:extLst>
          </p:cNvPr>
          <p:cNvSpPr txBox="1"/>
          <p:nvPr/>
        </p:nvSpPr>
        <p:spPr>
          <a:xfrm>
            <a:off x="5398876" y="6002603"/>
            <a:ext cx="3238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5588" marR="0" lvl="0" indent="-165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Hint: </a:t>
            </a:r>
            <a:r>
              <a:rPr kumimoji="0" lang="en-US" altLang="zh-TW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Textbook Chapter 11</a:t>
            </a: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(P.387~395) cv2.calibrateCamera()</a:t>
            </a:r>
          </a:p>
          <a:p>
            <a:pPr marL="904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Tx/>
              <a:buNone/>
              <a:tabLst/>
              <a:defRPr/>
            </a:pP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   </a:t>
            </a:r>
            <a:r>
              <a:rPr kumimoji="0" lang="en-US" altLang="zh-TW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Textbook Chapter 11 (P.405~412) </a:t>
            </a: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  </a:t>
            </a:r>
            <a:endParaRPr kumimoji="0" lang="en-US" altLang="zh-TW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904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Tx/>
              <a:buNone/>
              <a:tabLst/>
              <a:defRPr/>
            </a:pP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   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cv2.projectPoints()</a:t>
            </a:r>
          </a:p>
        </p:txBody>
      </p:sp>
      <p:sp>
        <p:nvSpPr>
          <p:cNvPr id="3" name="Shape 132">
            <a:extLst>
              <a:ext uri="{FF2B5EF4-FFF2-40B4-BE49-F238E27FC236}">
                <a16:creationId xmlns:a16="http://schemas.microsoft.com/office/drawing/2014/main" id="{C15C1660-F0CC-A71A-9048-16540A65BA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8863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28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44722" y="640211"/>
            <a:ext cx="852519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>
                <a:tab pos="266700" algn="l"/>
              </a:tabLst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How to use the library: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(alphabet_lib_onboard.txt, alphabet_lib_vertical.txt)</a:t>
            </a:r>
          </a:p>
          <a:p>
            <a:pPr marL="657225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Use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function to read and derive the array or matrix of the char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Here take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‘K’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in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'alphabet_lib_onboard.txt'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for example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e.g. (Python): 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fs = cv2.FileStorage(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'alphabet_lib_onboard.txt'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cv2.FILE_STORAGE_READ)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=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fs.getNode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(‘K’).mat()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get the lines of ‘K’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= [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[[2, 2, 0], [2, 0, 0]]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  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[[0, 2, 0], [2, 1, 0]]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   [[2, 1, 0], [0, 0, 0]]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657225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‘K’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consist of 3 lines, so the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‘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array’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consists 3 pairs of 3D coordinates in Word Frame representing two ends of the line shown in the upper right image.</a:t>
            </a:r>
          </a:p>
          <a:p>
            <a:pPr marL="36195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2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Chessboard Coordinates</a:t>
            </a:r>
          </a:p>
          <a:p>
            <a:pPr marL="6286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chessboard x, y, z axis and (0,0,0) coordinate are shown in the bottom left image</a:t>
            </a:r>
          </a:p>
          <a:p>
            <a:pPr marL="6286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Each Char should be place in the order and position shown in the bottom right image</a:t>
            </a:r>
          </a:p>
        </p:txBody>
      </p:sp>
      <p:grpSp>
        <p:nvGrpSpPr>
          <p:cNvPr id="36" name="群組 35"/>
          <p:cNvGrpSpPr/>
          <p:nvPr/>
        </p:nvGrpSpPr>
        <p:grpSpPr>
          <a:xfrm>
            <a:off x="7047252" y="721215"/>
            <a:ext cx="2097755" cy="1771862"/>
            <a:chOff x="5700803" y="2001083"/>
            <a:chExt cx="2968661" cy="2507470"/>
          </a:xfrm>
        </p:grpSpPr>
        <p:grpSp>
          <p:nvGrpSpPr>
            <p:cNvPr id="19" name="群組 18"/>
            <p:cNvGrpSpPr/>
            <p:nvPr/>
          </p:nvGrpSpPr>
          <p:grpSpPr>
            <a:xfrm>
              <a:off x="5700803" y="2001083"/>
              <a:ext cx="2968661" cy="2507470"/>
              <a:chOff x="4551702" y="2886300"/>
              <a:chExt cx="2968661" cy="2507470"/>
            </a:xfrm>
          </p:grpSpPr>
          <p:sp>
            <p:nvSpPr>
              <p:cNvPr id="9" name="文字方塊 8"/>
              <p:cNvSpPr txBox="1"/>
              <p:nvPr/>
            </p:nvSpPr>
            <p:spPr>
              <a:xfrm>
                <a:off x="6685098" y="5001772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(0,0,0)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4573428" y="2889996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(2,2,0)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5335098" y="3211243"/>
                <a:ext cx="1800000" cy="1800000"/>
                <a:chOff x="3365771" y="2831864"/>
                <a:chExt cx="1800000" cy="1800000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3365771" y="28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4265771" y="28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3365771" y="37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4265771" y="37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16" name="文字方塊 15"/>
              <p:cNvSpPr txBox="1"/>
              <p:nvPr/>
            </p:nvSpPr>
            <p:spPr>
              <a:xfrm>
                <a:off x="4551702" y="4901646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(2,0,0)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4573428" y="3895802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(2,1,0)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6685098" y="2886300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(0,2,0)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</p:grpSp>
        <p:cxnSp>
          <p:nvCxnSpPr>
            <p:cNvPr id="21" name="直線接點 20"/>
            <p:cNvCxnSpPr/>
            <p:nvPr/>
          </p:nvCxnSpPr>
          <p:spPr>
            <a:xfrm>
              <a:off x="6484199" y="2326026"/>
              <a:ext cx="0" cy="1800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 flipH="1">
              <a:off x="6484198" y="2326026"/>
              <a:ext cx="1800001" cy="90000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 flipH="1" flipV="1">
              <a:off x="6515458" y="3243192"/>
              <a:ext cx="1768741" cy="88124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/>
          <p:cNvGrpSpPr/>
          <p:nvPr/>
        </p:nvGrpSpPr>
        <p:grpSpPr>
          <a:xfrm>
            <a:off x="5278157" y="4428469"/>
            <a:ext cx="2051144" cy="2051144"/>
            <a:chOff x="-1835910" y="123824"/>
            <a:chExt cx="6750809" cy="6750809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35910" y="123824"/>
              <a:ext cx="6750809" cy="6750809"/>
            </a:xfrm>
            <a:prstGeom prst="rect">
              <a:avLst/>
            </a:prstGeom>
          </p:spPr>
        </p:pic>
        <p:grpSp>
          <p:nvGrpSpPr>
            <p:cNvPr id="27" name="群組 26"/>
            <p:cNvGrpSpPr/>
            <p:nvPr/>
          </p:nvGrpSpPr>
          <p:grpSpPr>
            <a:xfrm>
              <a:off x="776814" y="2447925"/>
              <a:ext cx="750201" cy="814826"/>
              <a:chOff x="776814" y="2447925"/>
              <a:chExt cx="750201" cy="814826"/>
            </a:xfrm>
          </p:grpSpPr>
          <p:cxnSp>
            <p:nvCxnSpPr>
              <p:cNvPr id="3" name="直線接點 2"/>
              <p:cNvCxnSpPr/>
              <p:nvPr/>
            </p:nvCxnSpPr>
            <p:spPr>
              <a:xfrm>
                <a:off x="790575" y="2524125"/>
                <a:ext cx="9525" cy="7386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/>
              <p:nvPr/>
            </p:nvCxnSpPr>
            <p:spPr>
              <a:xfrm flipV="1">
                <a:off x="800100" y="2447925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>
                <a:off x="1520505" y="2447925"/>
                <a:ext cx="0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>
              <a:xfrm flipV="1">
                <a:off x="776814" y="3184389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群組 30"/>
            <p:cNvGrpSpPr/>
            <p:nvPr/>
          </p:nvGrpSpPr>
          <p:grpSpPr>
            <a:xfrm>
              <a:off x="1841384" y="2346189"/>
              <a:ext cx="804713" cy="797938"/>
              <a:chOff x="746065" y="2424551"/>
              <a:chExt cx="804713" cy="797938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763664" y="2484944"/>
                <a:ext cx="36435" cy="7375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>
              <a:xfrm flipV="1">
                <a:off x="746065" y="2424551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>
              <a:xfrm>
                <a:off x="1503252" y="2424551"/>
                <a:ext cx="47526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>
              <a:xfrm flipV="1">
                <a:off x="793222" y="3167501"/>
                <a:ext cx="754301" cy="549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群組 42"/>
            <p:cNvGrpSpPr/>
            <p:nvPr/>
          </p:nvGrpSpPr>
          <p:grpSpPr>
            <a:xfrm>
              <a:off x="2983659" y="2232750"/>
              <a:ext cx="851382" cy="807463"/>
              <a:chOff x="746065" y="2415026"/>
              <a:chExt cx="851382" cy="807463"/>
            </a:xfrm>
          </p:grpSpPr>
          <p:cxnSp>
            <p:nvCxnSpPr>
              <p:cNvPr id="44" name="直線接點 43"/>
              <p:cNvCxnSpPr/>
              <p:nvPr/>
            </p:nvCxnSpPr>
            <p:spPr>
              <a:xfrm>
                <a:off x="763664" y="2484944"/>
                <a:ext cx="36435" cy="7375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>
              <a:xfrm flipV="1">
                <a:off x="746065" y="2415026"/>
                <a:ext cx="787080" cy="857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>
              <a:xfrm>
                <a:off x="1549921" y="2415026"/>
                <a:ext cx="47526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>
              <a:xfrm flipV="1">
                <a:off x="793222" y="3157976"/>
                <a:ext cx="804225" cy="6451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群組 49"/>
            <p:cNvGrpSpPr/>
            <p:nvPr/>
          </p:nvGrpSpPr>
          <p:grpSpPr>
            <a:xfrm>
              <a:off x="765170" y="3513440"/>
              <a:ext cx="774324" cy="814826"/>
              <a:chOff x="776814" y="2447925"/>
              <a:chExt cx="774324" cy="814826"/>
            </a:xfrm>
          </p:grpSpPr>
          <p:cxnSp>
            <p:nvCxnSpPr>
              <p:cNvPr id="51" name="直線接點 50"/>
              <p:cNvCxnSpPr/>
              <p:nvPr/>
            </p:nvCxnSpPr>
            <p:spPr>
              <a:xfrm>
                <a:off x="790575" y="2524125"/>
                <a:ext cx="9525" cy="7386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 flipV="1">
                <a:off x="800100" y="2447925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>
              <a:xfrm>
                <a:off x="1520505" y="2447925"/>
                <a:ext cx="30633" cy="8126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>
                <a:off x="776814" y="3260589"/>
                <a:ext cx="738559" cy="216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群組 58"/>
            <p:cNvGrpSpPr/>
            <p:nvPr/>
          </p:nvGrpSpPr>
          <p:grpSpPr>
            <a:xfrm>
              <a:off x="1906272" y="3462776"/>
              <a:ext cx="846453" cy="792329"/>
              <a:chOff x="787668" y="2486025"/>
              <a:chExt cx="846453" cy="792329"/>
            </a:xfrm>
          </p:grpSpPr>
          <p:cxnSp>
            <p:nvCxnSpPr>
              <p:cNvPr id="60" name="直線接點 59"/>
              <p:cNvCxnSpPr/>
              <p:nvPr/>
            </p:nvCxnSpPr>
            <p:spPr>
              <a:xfrm flipH="1">
                <a:off x="787668" y="2524125"/>
                <a:ext cx="2907" cy="7364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/>
              <p:cNvCxnSpPr/>
              <p:nvPr/>
            </p:nvCxnSpPr>
            <p:spPr>
              <a:xfrm flipV="1">
                <a:off x="800100" y="2486025"/>
                <a:ext cx="736440" cy="381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/>
              <p:cNvCxnSpPr/>
              <p:nvPr/>
            </p:nvCxnSpPr>
            <p:spPr>
              <a:xfrm>
                <a:off x="1536540" y="2486025"/>
                <a:ext cx="64984" cy="7745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/>
              <p:cNvCxnSpPr/>
              <p:nvPr/>
            </p:nvCxnSpPr>
            <p:spPr>
              <a:xfrm flipV="1">
                <a:off x="804130" y="3260589"/>
                <a:ext cx="829991" cy="17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群組 70"/>
            <p:cNvGrpSpPr/>
            <p:nvPr/>
          </p:nvGrpSpPr>
          <p:grpSpPr>
            <a:xfrm>
              <a:off x="3069561" y="3362763"/>
              <a:ext cx="908530" cy="829787"/>
              <a:chOff x="725591" y="2448567"/>
              <a:chExt cx="908530" cy="829787"/>
            </a:xfrm>
          </p:grpSpPr>
          <p:cxnSp>
            <p:nvCxnSpPr>
              <p:cNvPr id="72" name="直線接點 71"/>
              <p:cNvCxnSpPr/>
              <p:nvPr/>
            </p:nvCxnSpPr>
            <p:spPr>
              <a:xfrm>
                <a:off x="725591" y="2548580"/>
                <a:ext cx="62078" cy="7120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 flipV="1">
                <a:off x="725591" y="2448567"/>
                <a:ext cx="810949" cy="6343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1536540" y="2486025"/>
                <a:ext cx="64984" cy="7745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804130" y="3260589"/>
                <a:ext cx="829991" cy="17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群組 92"/>
          <p:cNvGrpSpPr/>
          <p:nvPr/>
        </p:nvGrpSpPr>
        <p:grpSpPr>
          <a:xfrm>
            <a:off x="1873744" y="4434000"/>
            <a:ext cx="2078189" cy="2106788"/>
            <a:chOff x="3437574" y="4286310"/>
            <a:chExt cx="2448946" cy="2482647"/>
          </a:xfrm>
        </p:grpSpPr>
        <p:pic>
          <p:nvPicPr>
            <p:cNvPr id="94" name="圖片 2">
              <a:extLst>
                <a:ext uri="{FF2B5EF4-FFF2-40B4-BE49-F238E27FC236}">
                  <a16:creationId xmlns:a16="http://schemas.microsoft.com/office/drawing/2014/main" id="{20C4C582-DE85-4FC5-A9EC-DBE3FE826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7574" y="4286310"/>
              <a:ext cx="2448554" cy="2448554"/>
            </a:xfrm>
            <a:prstGeom prst="rect">
              <a:avLst/>
            </a:prstGeom>
          </p:spPr>
        </p:pic>
        <p:grpSp>
          <p:nvGrpSpPr>
            <p:cNvPr id="95" name="组合 27">
              <a:extLst>
                <a:ext uri="{FF2B5EF4-FFF2-40B4-BE49-F238E27FC236}">
                  <a16:creationId xmlns:a16="http://schemas.microsoft.com/office/drawing/2014/main" id="{0B22E2A6-C24A-4677-A173-E754FACE9ED2}"/>
                </a:ext>
              </a:extLst>
            </p:cNvPr>
            <p:cNvGrpSpPr/>
            <p:nvPr/>
          </p:nvGrpSpPr>
          <p:grpSpPr>
            <a:xfrm>
              <a:off x="3894866" y="5339668"/>
              <a:ext cx="1647480" cy="1247040"/>
              <a:chOff x="3827581" y="4524375"/>
              <a:chExt cx="1647480" cy="1247040"/>
            </a:xfrm>
          </p:grpSpPr>
          <p:cxnSp>
            <p:nvCxnSpPr>
              <p:cNvPr id="103" name="直線單箭頭接點 62">
                <a:extLst>
                  <a:ext uri="{FF2B5EF4-FFF2-40B4-BE49-F238E27FC236}">
                    <a16:creationId xmlns:a16="http://schemas.microsoft.com/office/drawing/2014/main" id="{87C3BBF5-6E2C-495E-A3C8-7E696672D6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4095" y="4524375"/>
                <a:ext cx="550966" cy="10092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單箭頭接點 62">
                <a:extLst>
                  <a:ext uri="{FF2B5EF4-FFF2-40B4-BE49-F238E27FC236}">
                    <a16:creationId xmlns:a16="http://schemas.microsoft.com/office/drawing/2014/main" id="{5EC5AA82-CC86-4FC0-BB3F-6FBFBF0448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27581" y="5379244"/>
                <a:ext cx="1096514" cy="15441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單箭頭接點 62">
                <a:extLst>
                  <a:ext uri="{FF2B5EF4-FFF2-40B4-BE49-F238E27FC236}">
                    <a16:creationId xmlns:a16="http://schemas.microsoft.com/office/drawing/2014/main" id="{B2CB96C1-3FE7-455B-85D4-02191D524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169" y="5533659"/>
                <a:ext cx="403126" cy="23775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文字方塊 63">
              <a:extLst>
                <a:ext uri="{FF2B5EF4-FFF2-40B4-BE49-F238E27FC236}">
                  <a16:creationId xmlns:a16="http://schemas.microsoft.com/office/drawing/2014/main" id="{51642002-70D4-4784-8C5C-BB9062DCC103}"/>
                </a:ext>
              </a:extLst>
            </p:cNvPr>
            <p:cNvSpPr txBox="1"/>
            <p:nvPr/>
          </p:nvSpPr>
          <p:spPr>
            <a:xfrm>
              <a:off x="5542346" y="5197958"/>
              <a:ext cx="344174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rPr>
                <a:t>Y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Calibri" panose="020F0502020204030204"/>
                <a:cs typeface="Arial"/>
                <a:sym typeface="Arial"/>
              </a:endParaRPr>
            </a:p>
          </p:txBody>
        </p:sp>
        <p:sp>
          <p:nvSpPr>
            <p:cNvPr id="97" name="文字方塊 63">
              <a:extLst>
                <a:ext uri="{FF2B5EF4-FFF2-40B4-BE49-F238E27FC236}">
                  <a16:creationId xmlns:a16="http://schemas.microsoft.com/office/drawing/2014/main" id="{B86FC1DC-A89F-4536-B164-C80BDFC7FE2F}"/>
                </a:ext>
              </a:extLst>
            </p:cNvPr>
            <p:cNvSpPr txBox="1"/>
            <p:nvPr/>
          </p:nvSpPr>
          <p:spPr>
            <a:xfrm>
              <a:off x="5372516" y="6370004"/>
              <a:ext cx="332840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rPr>
                <a:t>Z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Calibri" panose="020F0502020204030204"/>
                <a:cs typeface="Arial"/>
                <a:sym typeface="Arial"/>
              </a:endParaRPr>
            </a:p>
          </p:txBody>
        </p:sp>
        <p:sp>
          <p:nvSpPr>
            <p:cNvPr id="98" name="文字方塊 63">
              <a:extLst>
                <a:ext uri="{FF2B5EF4-FFF2-40B4-BE49-F238E27FC236}">
                  <a16:creationId xmlns:a16="http://schemas.microsoft.com/office/drawing/2014/main" id="{553FF531-F576-4CB8-AA78-942F1D788B6A}"/>
                </a:ext>
              </a:extLst>
            </p:cNvPr>
            <p:cNvSpPr txBox="1"/>
            <p:nvPr/>
          </p:nvSpPr>
          <p:spPr>
            <a:xfrm>
              <a:off x="3469427" y="5879649"/>
              <a:ext cx="351730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rPr>
                <a:t>X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Calibri" panose="020F0502020204030204"/>
                <a:cs typeface="Arial"/>
                <a:sym typeface="Arial"/>
              </a:endParaRPr>
            </a:p>
          </p:txBody>
        </p:sp>
        <p:grpSp>
          <p:nvGrpSpPr>
            <p:cNvPr id="99" name="群組 3">
              <a:extLst>
                <a:ext uri="{FF2B5EF4-FFF2-40B4-BE49-F238E27FC236}">
                  <a16:creationId xmlns:a16="http://schemas.microsoft.com/office/drawing/2014/main" id="{B042E6DF-F960-4669-9DB0-15CBF54C3E0E}"/>
                </a:ext>
              </a:extLst>
            </p:cNvPr>
            <p:cNvGrpSpPr/>
            <p:nvPr/>
          </p:nvGrpSpPr>
          <p:grpSpPr>
            <a:xfrm>
              <a:off x="4807295" y="4554775"/>
              <a:ext cx="861755" cy="1844575"/>
              <a:chOff x="6820808" y="3434052"/>
              <a:chExt cx="861755" cy="1241842"/>
            </a:xfrm>
          </p:grpSpPr>
          <p:sp>
            <p:nvSpPr>
              <p:cNvPr id="100" name="文字方塊 63">
                <a:extLst>
                  <a:ext uri="{FF2B5EF4-FFF2-40B4-BE49-F238E27FC236}">
                    <a16:creationId xmlns:a16="http://schemas.microsoft.com/office/drawing/2014/main" id="{5B8E08D7-1C56-440A-9989-9F2B314B453D}"/>
                  </a:ext>
                </a:extLst>
              </p:cNvPr>
              <p:cNvSpPr txBox="1"/>
              <p:nvPr/>
            </p:nvSpPr>
            <p:spPr>
              <a:xfrm>
                <a:off x="6820808" y="3434052"/>
                <a:ext cx="861755" cy="268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(0,0,0)</a:t>
                </a:r>
                <a:endPara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cxnSp>
            <p:nvCxnSpPr>
              <p:cNvPr id="101" name="直線單箭頭接點 62">
                <a:extLst>
                  <a:ext uri="{FF2B5EF4-FFF2-40B4-BE49-F238E27FC236}">
                    <a16:creationId xmlns:a16="http://schemas.microsoft.com/office/drawing/2014/main" id="{5ED2D372-6CE5-4F52-AB8D-B723F9C7E9FB}"/>
                  </a:ext>
                </a:extLst>
              </p:cNvPr>
              <p:cNvCxnSpPr>
                <a:cxnSpLocks/>
                <a:stCxn id="102" idx="0"/>
                <a:endCxn id="100" idx="2"/>
              </p:cNvCxnSpPr>
              <p:nvPr/>
            </p:nvCxnSpPr>
            <p:spPr>
              <a:xfrm flipV="1">
                <a:off x="6993005" y="3702643"/>
                <a:ext cx="258681" cy="905388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橢圓 61">
                <a:extLst>
                  <a:ext uri="{FF2B5EF4-FFF2-40B4-BE49-F238E27FC236}">
                    <a16:creationId xmlns:a16="http://schemas.microsoft.com/office/drawing/2014/main" id="{2D861A53-E8B3-43EE-BCCA-9069CDA53970}"/>
                  </a:ext>
                </a:extLst>
              </p:cNvPr>
              <p:cNvSpPr/>
              <p:nvPr/>
            </p:nvSpPr>
            <p:spPr>
              <a:xfrm>
                <a:off x="6943179" y="4608031"/>
                <a:ext cx="99650" cy="6786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</p:grpSp>
      <p:sp>
        <p:nvSpPr>
          <p:cNvPr id="10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069918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(20%)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</a:t>
            </a:r>
            <a:r>
              <a:rPr lang="en-US" altLang="zh-TW" sz="2800" b="1" dirty="0">
                <a:latin typeface="+mj-lt"/>
                <a:cs typeface="Arial"/>
              </a:rPr>
              <a:t>	</a:t>
            </a:r>
            <a:endParaRPr lang="en-US" sz="2800" b="1" dirty="0">
              <a:latin typeface="+mj-lt"/>
              <a:cs typeface="Arial"/>
              <a:sym typeface="Arial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7480180" y="2360312"/>
            <a:ext cx="13564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The coordinates are </a:t>
            </a:r>
            <a:b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</a:b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in Word Frame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033413" y="6496581"/>
            <a:ext cx="15424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Chessboard Frame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5576638" y="6486254"/>
            <a:ext cx="1560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Position and Order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6043941" y="51048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1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387761" y="50779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6749791" y="50564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3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038635" y="54274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4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387761" y="54222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5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778050" y="539310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6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66B004-1408-291F-B597-65B181DA199E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137030" y="384148"/>
            <a:ext cx="26433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Guides and Requirements:</a:t>
            </a:r>
          </a:p>
        </p:txBody>
      </p:sp>
      <p:sp>
        <p:nvSpPr>
          <p:cNvPr id="2" name="Shape 132">
            <a:extLst>
              <a:ext uri="{FF2B5EF4-FFF2-40B4-BE49-F238E27FC236}">
                <a16:creationId xmlns:a16="http://schemas.microsoft.com/office/drawing/2014/main" id="{529CBC70-3A4D-9572-BA42-F86F69C7F5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5145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1"/>
            <a:ext cx="7208871" cy="4860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Stereo Disparity Map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86001"/>
            <a:ext cx="6733746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Stereo Disparity Map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Checking the Disparity Value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42B8585A-DFB1-364D-A125-D86A11AB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60" y="2090549"/>
            <a:ext cx="2123539" cy="401750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7ABC87-914C-6E63-A801-B9E7AAC861D4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Eric)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02763C7-30B9-0562-3062-238B0E937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" t="11686" r="74171"/>
          <a:stretch/>
        </p:blipFill>
        <p:spPr>
          <a:xfrm>
            <a:off x="3249421" y="2090549"/>
            <a:ext cx="2123539" cy="40175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3604434" y="3731868"/>
            <a:ext cx="1483688" cy="1419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DA61B3-41AC-E7A8-2DBE-04CA6EFBA149}"/>
              </a:ext>
            </a:extLst>
          </p:cNvPr>
          <p:cNvSpPr txBox="1"/>
          <p:nvPr/>
        </p:nvSpPr>
        <p:spPr>
          <a:xfrm>
            <a:off x="3384907" y="3454869"/>
            <a:ext cx="19880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Load 2 images separately</a:t>
            </a: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1884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6;p30">
            <a:extLst>
              <a:ext uri="{FF2B5EF4-FFF2-40B4-BE49-F238E27FC236}">
                <a16:creationId xmlns:a16="http://schemas.microsoft.com/office/drawing/2014/main" id="{B300FAF2-C982-4D1A-9F52-B8579965A244}"/>
              </a:ext>
            </a:extLst>
          </p:cNvPr>
          <p:cNvSpPr txBox="1">
            <a:spLocks/>
          </p:cNvSpPr>
          <p:nvPr/>
        </p:nvSpPr>
        <p:spPr>
          <a:xfrm>
            <a:off x="-86645" y="1693618"/>
            <a:ext cx="9230645" cy="29699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Hint: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Use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StereoBM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class to build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StereoBM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objects.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 = cv2.StereoBM_create(</a:t>
            </a: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numDisparities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=256, </a:t>
            </a: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blockSize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=25)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above parameters can be freely changed according to the </a:t>
            </a:r>
          </a:p>
          <a:p>
            <a:pPr marL="628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following rules.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numDisparities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disparity search range, Must be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positive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and </a:t>
            </a:r>
          </a:p>
          <a:p>
            <a:pPr marL="628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divisible by 16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 In addition, map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disparity range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to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gray value range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0~255 for the purpose of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visualization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628650" marR="0" lvl="1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blockSize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linear size of blocks compared by the algorithm, 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Must be 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odd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and within the range 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[5, 50]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6286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Larger block size implies smoother but less accurate disparity map. Smaller block size gives finer disparity </a:t>
            </a:r>
          </a:p>
          <a:p>
            <a:pPr marL="6286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details, yet increase the likelihood of algorithmic misalignment.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If the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left image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is the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reference image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(the one used to cal. depth info for each pixel of that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Img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), then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search direction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at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right image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will go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from the right to left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direction.</a:t>
            </a:r>
          </a:p>
        </p:txBody>
      </p:sp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0" y="-2825"/>
            <a:ext cx="6850079" cy="48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>
              <a:buSzPts val="700"/>
            </a:pP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10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%) Stereo Disparity Map</a:t>
            </a:r>
            <a:r>
              <a:rPr lang="en-US" sz="2100" b="1" dirty="0">
                <a:ea typeface="Arial"/>
                <a:cs typeface="Arial"/>
                <a:sym typeface="Arial"/>
              </a:rPr>
              <a:t>		</a:t>
            </a:r>
            <a:endParaRPr sz="2100" b="1" dirty="0"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 txBox="1">
            <a:spLocks noGrp="1"/>
          </p:cNvSpPr>
          <p:nvPr>
            <p:ph type="sldNum" sz="quarter" idx="12"/>
          </p:nvPr>
        </p:nvSpPr>
        <p:spPr>
          <a:xfrm>
            <a:off x="7385261" y="6551790"/>
            <a:ext cx="1504353" cy="1419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Tx/>
              <a:buNone/>
              <a:tabLst/>
              <a:defRPr/>
            </a:pPr>
            <a:fld id="{00000000-1234-1234-1234-123412341234}" type="slidenum"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Tx/>
                <a:buNone/>
                <a:tabLst/>
                <a:defRPr/>
              </a:pPr>
              <a:t>16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cs typeface="Calibri"/>
              <a:sym typeface="Calibri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684456" y="6661156"/>
            <a:ext cx="1915292" cy="26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13" tIns="25706" rIns="51413" bIns="25706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Left Image (Reference Image)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42" name="Google Shape;142;p9"/>
          <p:cNvSpPr txBox="1"/>
          <p:nvPr/>
        </p:nvSpPr>
        <p:spPr>
          <a:xfrm>
            <a:off x="1330085" y="6497311"/>
            <a:ext cx="624034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imL.png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3767811" y="6666346"/>
            <a:ext cx="1579550" cy="19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13" tIns="25706" rIns="51413" bIns="25706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Right Image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4262536" y="6457060"/>
            <a:ext cx="59010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imR.png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58;p30">
            <a:extLst>
              <a:ext uri="{FF2B5EF4-FFF2-40B4-BE49-F238E27FC236}">
                <a16:creationId xmlns:a16="http://schemas.microsoft.com/office/drawing/2014/main" id="{C2F56C7B-08F7-4B8F-9287-10BB5CB4A7E9}"/>
              </a:ext>
            </a:extLst>
          </p:cNvPr>
          <p:cNvSpPr txBox="1"/>
          <p:nvPr/>
        </p:nvSpPr>
        <p:spPr>
          <a:xfrm>
            <a:off x="7267733" y="6449365"/>
            <a:ext cx="590100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Result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28C5EB-8371-DEA5-904C-06EC62690B3E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-134873" y="411212"/>
            <a:ext cx="6799549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Given: a pair of images, imL.png and imR.png (have been rectified).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Q: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Find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 disparity map/image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based on Left and Right stereo images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Load imL.png (click “Load Image_L”).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Load imR.png (click “Load Image_R”).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button “3.1 Stereo Disparity Map” to show result.</a:t>
            </a:r>
          </a:p>
        </p:txBody>
      </p:sp>
      <p:pic>
        <p:nvPicPr>
          <p:cNvPr id="2" name="圖片 1"/>
          <p:cNvPicPr>
            <a:picLocks/>
          </p:cNvPicPr>
          <p:nvPr/>
        </p:nvPicPr>
        <p:blipFill rotWithShape="1">
          <a:blip r:embed="rId3"/>
          <a:srcRect l="721" t="625" r="1024"/>
          <a:stretch/>
        </p:blipFill>
        <p:spPr>
          <a:xfrm>
            <a:off x="157680" y="4635640"/>
            <a:ext cx="2880000" cy="184320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4" name="圖片 3"/>
          <p:cNvPicPr>
            <a:picLocks/>
          </p:cNvPicPr>
          <p:nvPr/>
        </p:nvPicPr>
        <p:blipFill rotWithShape="1">
          <a:blip r:embed="rId4"/>
          <a:srcRect l="406" t="1105" r="732" b="-1"/>
          <a:stretch/>
        </p:blipFill>
        <p:spPr>
          <a:xfrm>
            <a:off x="3104400" y="4635640"/>
            <a:ext cx="2880000" cy="1843200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pic>
        <p:nvPicPr>
          <p:cNvPr id="8" name="圖片 7"/>
          <p:cNvPicPr>
            <a:picLocks/>
          </p:cNvPicPr>
          <p:nvPr/>
        </p:nvPicPr>
        <p:blipFill rotWithShape="1">
          <a:blip r:embed="rId5"/>
          <a:srcRect l="474" t="652" r="1094"/>
          <a:stretch/>
        </p:blipFill>
        <p:spPr>
          <a:xfrm>
            <a:off x="6040800" y="4635640"/>
            <a:ext cx="2880000" cy="184320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10" name="群組 9"/>
          <p:cNvGrpSpPr/>
          <p:nvPr/>
        </p:nvGrpSpPr>
        <p:grpSpPr>
          <a:xfrm>
            <a:off x="6195090" y="402368"/>
            <a:ext cx="2914029" cy="2756514"/>
            <a:chOff x="3249421" y="2090549"/>
            <a:chExt cx="4247078" cy="4017506"/>
          </a:xfrm>
        </p:grpSpPr>
        <p:pic>
          <p:nvPicPr>
            <p:cNvPr id="19" name="圖片 18" descr="一張含有 文字 的圖片&#10;&#10;自動產生的描述">
              <a:extLst>
                <a:ext uri="{FF2B5EF4-FFF2-40B4-BE49-F238E27FC236}">
                  <a16:creationId xmlns:a16="http://schemas.microsoft.com/office/drawing/2014/main" id="{42B8585A-DFB1-364D-A125-D86A11AB3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2960" y="2090549"/>
              <a:ext cx="2123539" cy="4017506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2763C7-30B9-0562-3062-238B0E937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04" t="11686" r="74171"/>
            <a:stretch/>
          </p:blipFill>
          <p:spPr>
            <a:xfrm>
              <a:off x="3249421" y="2090549"/>
              <a:ext cx="2123539" cy="4017506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6472237" y="1568207"/>
            <a:ext cx="976313" cy="2605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6472237" y="2194476"/>
            <a:ext cx="976313" cy="2605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7725697" y="1698504"/>
            <a:ext cx="1232566" cy="2755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6D771A3-9999-FB27-9CAE-05FFAD5106D4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 flipH="1">
            <a:off x="7480800" y="1974056"/>
            <a:ext cx="861180" cy="266158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72EDA2D-C516-9DC9-B86D-E6C410370B69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1597680" y="1828801"/>
            <a:ext cx="4837762" cy="280683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FC9723FF-AED1-E3B7-B22B-227BC3CC74C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544400" y="2455070"/>
            <a:ext cx="1927837" cy="218057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BCC819B-F63E-419E-8543-EA02505AFCA0}"/>
              </a:ext>
            </a:extLst>
          </p:cNvPr>
          <p:cNvSpPr txBox="1"/>
          <p:nvPr/>
        </p:nvSpPr>
        <p:spPr>
          <a:xfrm>
            <a:off x="6040800" y="2759991"/>
            <a:ext cx="29721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5588" marR="0" lvl="0" indent="-165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Hint: OpenCV Textbook Chapter 12 (P.451)</a:t>
            </a:r>
          </a:p>
          <a:p>
            <a:pPr marL="0" marR="0" lvl="0" indent="26668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StereoBM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::create(256, 25)</a:t>
            </a:r>
            <a:endParaRPr kumimoji="0" lang="en-US" altLang="zh-TW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2509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sldNum" sz="quarter" idx="12"/>
          </p:nvPr>
        </p:nvSpPr>
        <p:spPr>
          <a:xfrm>
            <a:off x="6457962" y="5775695"/>
            <a:ext cx="1543049" cy="2053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Tx/>
              <a:buNone/>
              <a:tabLst/>
              <a:defRPr/>
            </a:pPr>
            <a:fld id="{00000000-1234-1234-1234-123412341234}" type="slidenum"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Tx/>
                <a:buNone/>
                <a:tabLst/>
                <a:defRPr/>
              </a:pPr>
              <a:t>17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cs typeface="Calibri"/>
              <a:sym typeface="Calibri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1104" y="12670"/>
            <a:ext cx="6278882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1461647" marR="0" lvl="0" indent="-1461647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.</a:t>
            </a: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2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(10%) Checking the Disparity Value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9472DE-5A1D-06D5-DC72-831601A1A06C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209501" y="498670"/>
            <a:ext cx="855894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Given: a pair of images, imL.png and imR.png and disparity map from 3.1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Q: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Click at left image and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draw the corresponding dot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at right image.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at left image and draw the dot on the right image at accurate position.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User should be allowed to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repeat the action 1)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209501" y="1625256"/>
            <a:ext cx="88201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Hint: Click at gray position at disparity map result from Q3.1, ignore the position with 0 disparity</a:t>
            </a:r>
          </a:p>
          <a:p>
            <a:pPr marL="88900" marR="0" lvl="0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(e.g. Failure case).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209502" y="2415414"/>
            <a:ext cx="1635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Result Video:</a:t>
            </a:r>
          </a:p>
        </p:txBody>
      </p:sp>
      <p:pic>
        <p:nvPicPr>
          <p:cNvPr id="6" name="2023-10-24 16-44-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7654" y="2835732"/>
            <a:ext cx="8442046" cy="3042654"/>
          </a:xfrm>
          <a:prstGeom prst="rect">
            <a:avLst/>
          </a:prstGeom>
        </p:spPr>
      </p:pic>
      <p:sp>
        <p:nvSpPr>
          <p:cNvPr id="2" name="Shape 132">
            <a:extLst>
              <a:ext uri="{FF2B5EF4-FFF2-40B4-BE49-F238E27FC236}">
                <a16:creationId xmlns:a16="http://schemas.microsoft.com/office/drawing/2014/main" id="{9FEF2A57-519C-16C4-61DF-A98D40689EDB}"/>
              </a:ext>
            </a:extLst>
          </p:cNvPr>
          <p:cNvSpPr txBox="1">
            <a:spLocks/>
          </p:cNvSpPr>
          <p:nvPr/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  <a:defRPr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pPr algn="r">
                <a:buSzPct val="25000"/>
                <a:defRPr/>
              </a:pPr>
              <a:t>17</a:t>
            </a:fld>
            <a:endParaRPr lang="en-US" sz="900" dirty="0">
              <a:solidFill>
                <a:srgbClr val="888888"/>
              </a:solidFill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023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(1/2)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9" y="616559"/>
            <a:ext cx="9070825" cy="6081733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Copying homework is strictly prohibited!!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Penalty: Both individuals will receive a score of 0!!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date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09:00:00, 2023/11/09  (Thu.) </a:t>
            </a:r>
          </a:p>
          <a:p>
            <a:pPr marL="266700" indent="0">
              <a:buNone/>
            </a:pP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submit late,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the following points will be 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within seven days after the deadline, and your score will be reduced by half.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submit after this period, you will receive a score of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the demonstration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will be 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demonstration schedule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be announced on NCKU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oodle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GUI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otherwise your point will be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to =&gt;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140.116.154.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Upload/Homework/Hw1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ID: cvdl2023  	Password: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RL2023cvdl</a:t>
            </a:r>
            <a:endParaRPr lang="en-US" sz="2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Filename: Hw1_StudentID_Name_Version.rar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Hw1_F71234567_林小明_V1.rar</a:t>
            </a:r>
          </a:p>
          <a:p>
            <a:pPr lvl="5" indent="-185738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update your file, you should update your version to be V2, 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Hw1_F71234567_林小明_V2.rar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 folder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xcluding the pictures 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ote: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emove your “Debug” folder to reduce file size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FD9667-52A2-574D-37FA-130C4E60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52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10738E-617F-FB9A-BC4C-B9356667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0" y="578174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(recommended)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3.8 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https://www.python.org/downloads/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Opencv-</a:t>
            </a: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contrib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-python (3.4.2.17)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3.7.3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framework: pyqt5 (5.15.10)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2.1.0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Torchvision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0.16.0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Torchsummary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1.5.1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Tensorboard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2.14.0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Pillow 10.1.0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5988156A-43E0-3D3B-4230-4635253E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603" y="10510"/>
            <a:ext cx="3246003" cy="315281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6422039"/>
          </a:xfrm>
        </p:spPr>
        <p:txBody>
          <a:bodyPr>
            <a:normAutofit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Camera Calibration 		 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Corner detection 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intrinsic matrix 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extrinsic matrix 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distortion matrix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(4%) Show the undistorted result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Augmented Reality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words on board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words vertically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Stereo Disparity Map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Stereo Disparity Map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Checking the Disparity Value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SIFT</a:t>
            </a:r>
          </a:p>
          <a:p>
            <a:pPr marL="179388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(10%)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9388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(10%) Matched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Training a CIFAR10 Classifier Using VGG19 with BN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Load CIFAR10 and show 9 Augmented Images with Labels. (4%)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5.2 Load Model and Show Model Structure. (4%) 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5.3 Show Training/Validating Accuracy and Loss. (6%)</a:t>
            </a:r>
          </a:p>
          <a:p>
            <a:pPr marL="449263" indent="-269875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5.4 Use the Model with Highest Validation Accuracy to Run Inference, Show the Predicted Distribution and Class Label. (6%)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323092" y="59522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E0B8DB-5ADD-4AE2-6C32-D285B2FE8B95}"/>
              </a:ext>
            </a:extLst>
          </p:cNvPr>
          <p:cNvSpPr txBox="1"/>
          <p:nvPr/>
        </p:nvSpPr>
        <p:spPr>
          <a:xfrm>
            <a:off x="3323092" y="232897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Eric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BDA6D3-1B93-5142-E0DE-24F6ACD19E94}"/>
              </a:ext>
            </a:extLst>
          </p:cNvPr>
          <p:cNvSpPr txBox="1"/>
          <p:nvPr/>
        </p:nvSpPr>
        <p:spPr>
          <a:xfrm>
            <a:off x="3323092" y="320026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Eric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4DB2E4-139E-30A4-5A06-18032D49F1BC}"/>
              </a:ext>
            </a:extLst>
          </p:cNvPr>
          <p:cNvSpPr txBox="1"/>
          <p:nvPr/>
        </p:nvSpPr>
        <p:spPr>
          <a:xfrm>
            <a:off x="6033094" y="4836001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Hsiang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34B773-6843-096F-BC4B-8FAA42E8DD01}"/>
              </a:ext>
            </a:extLst>
          </p:cNvPr>
          <p:cNvSpPr txBox="1"/>
          <p:nvPr/>
        </p:nvSpPr>
        <p:spPr>
          <a:xfrm>
            <a:off x="3323092" y="3981838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A317DD4-A153-57B9-E0EC-1C31E3DA3EDA}"/>
              </a:ext>
            </a:extLst>
          </p:cNvPr>
          <p:cNvCxnSpPr>
            <a:cxnSpLocks/>
          </p:cNvCxnSpPr>
          <p:nvPr/>
        </p:nvCxnSpPr>
        <p:spPr>
          <a:xfrm flipV="1">
            <a:off x="5533697" y="1723869"/>
            <a:ext cx="724696" cy="1609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8FFF42-4B11-5515-FB53-65517C91FA45}"/>
              </a:ext>
            </a:extLst>
          </p:cNvPr>
          <p:cNvSpPr txBox="1"/>
          <p:nvPr/>
        </p:nvSpPr>
        <p:spPr>
          <a:xfrm>
            <a:off x="4873191" y="3302148"/>
            <a:ext cx="4008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Don’t fix your image path</a:t>
            </a:r>
          </a:p>
          <a:p>
            <a:pPr marL="180975"/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(There is another dataset for demonstration)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0538AE2-3F3D-B484-30D4-12B118D06EAC}"/>
              </a:ext>
            </a:extLst>
          </p:cNvPr>
          <p:cNvSpPr txBox="1"/>
          <p:nvPr/>
        </p:nvSpPr>
        <p:spPr>
          <a:xfrm>
            <a:off x="5048907" y="3807898"/>
            <a:ext cx="36453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image please use the following function to read the path.</a:t>
            </a:r>
          </a:p>
          <a:p>
            <a:r>
              <a:rPr lang="en-US" altLang="zh-TW" sz="1400" dirty="0" err="1">
                <a:hlinkClick r:id="rId3"/>
              </a:rPr>
              <a:t>QFileDialog.getOpenFileName</a:t>
            </a:r>
            <a:endParaRPr lang="en-US" altLang="zh-TW" sz="1400" dirty="0">
              <a:hlinkClick r:id="rId3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36C0790-708C-E938-A390-0C0112180E2F}"/>
              </a:ext>
            </a:extLst>
          </p:cNvPr>
          <p:cNvCxnSpPr>
            <a:cxnSpLocks/>
          </p:cNvCxnSpPr>
          <p:nvPr/>
        </p:nvCxnSpPr>
        <p:spPr>
          <a:xfrm flipV="1">
            <a:off x="5669248" y="2405921"/>
            <a:ext cx="641611" cy="948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3460B8E-5B54-A229-6D9E-984899E05CE0}"/>
              </a:ext>
            </a:extLst>
          </p:cNvPr>
          <p:cNvCxnSpPr>
            <a:cxnSpLocks/>
          </p:cNvCxnSpPr>
          <p:nvPr/>
        </p:nvCxnSpPr>
        <p:spPr>
          <a:xfrm flipV="1">
            <a:off x="5410299" y="1002260"/>
            <a:ext cx="836215" cy="2331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79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642203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one UI to present 5 questions. 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0CA532B6-B835-5D74-695B-02A44D77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057" y="1131560"/>
            <a:ext cx="5987885" cy="517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0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Calibration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86000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 detection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intrinsic matrix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extrinsic matrix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distortion matrix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 (4%) Show the undistorted result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D6457E-9AD6-DC27-7C87-58D6B8C3EA64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229CD22-0732-32D3-292F-55DB6684B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50000"/>
          <a:stretch/>
        </p:blipFill>
        <p:spPr>
          <a:xfrm>
            <a:off x="4213860" y="2953062"/>
            <a:ext cx="3982720" cy="387199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23E6823-00FF-AE85-BCC4-A4A1B8E4972E}"/>
              </a:ext>
            </a:extLst>
          </p:cNvPr>
          <p:cNvSpPr/>
          <p:nvPr/>
        </p:nvSpPr>
        <p:spPr>
          <a:xfrm>
            <a:off x="4663440" y="3830321"/>
            <a:ext cx="1361440" cy="375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49C066-5523-BA6E-AB1F-B0A9F74A0DBA}"/>
              </a:ext>
            </a:extLst>
          </p:cNvPr>
          <p:cNvSpPr txBox="1"/>
          <p:nvPr/>
        </p:nvSpPr>
        <p:spPr>
          <a:xfrm>
            <a:off x="3420732" y="3506667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Load all images in the folder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9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1.1 Corner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etection (4%)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0" y="486000"/>
            <a:ext cx="8842246" cy="236116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.bmp ~ 15.bmp</a:t>
            </a:r>
            <a:endParaRPr lang="en-US" altLang="zh-TW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Q1: </a:t>
            </a:r>
            <a:endParaRPr lang="en-US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1) Find and draw the corners on the chessboard for each image.</a:t>
            </a: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cv2.findChessboardCorners(</a:t>
            </a:r>
            <a:r>
              <a:rPr lang="en-US" altLang="zh-TW" sz="14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grayimg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(width, high), </a:t>
            </a:r>
            <a:r>
              <a:rPr lang="en-US" altLang="zh-TW" sz="1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細明體" panose="02020509000000000000" pitchFamily="49" charset="-120"/>
                <a:cs typeface="Times New Roman" panose="02020603050405020304" pitchFamily="18" charset="0"/>
              </a:rPr>
              <a:t>cv2.cornerSubPix(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image, corners, </a:t>
            </a:r>
            <a:r>
              <a:rPr lang="en-US" altLang="zh-TW" sz="14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winSize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zeroZone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criteria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細明體" panose="02020509000000000000" pitchFamily="49" charset="-120"/>
                <a:cs typeface="Times New Roman" panose="02020603050405020304" pitchFamily="18" charset="0"/>
              </a:rPr>
              <a:t>)</a:t>
            </a: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winSize</a:t>
            </a: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TW" alt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altLang="zh-TW" sz="1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zeroZone</a:t>
            </a: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TW" altLang="en-US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(-1, -1), this parameter means to ignore.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細明體" panose="02020509000000000000" pitchFamily="49" charset="-120"/>
              <a:cs typeface="Times New Roman" panose="02020603050405020304" pitchFamily="18" charset="0"/>
            </a:endParaRP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criteria 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(cv2.TERM_CRITERIA_EPS + cv2.TERM_CRITERIA_MAX_ITER, 30, 0.001)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2) Click </a:t>
            </a: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“1.1 Find Corners” to </a:t>
            </a: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show each picture</a:t>
            </a: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 Textbook Chapter 11 (p. 398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 399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7" name="findcorn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5600" b="4489"/>
          <a:stretch>
            <a:fillRect/>
          </a:stretch>
        </p:blipFill>
        <p:spPr>
          <a:xfrm>
            <a:off x="4698478" y="3786561"/>
            <a:ext cx="3848211" cy="3039566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3A35C16-D961-9D9E-B37F-9D9022B6EFA7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5418A72-4F85-FE09-D6B2-F5F5EF6DDB20}"/>
              </a:ext>
            </a:extLst>
          </p:cNvPr>
          <p:cNvGrpSpPr/>
          <p:nvPr/>
        </p:nvGrpSpPr>
        <p:grpSpPr>
          <a:xfrm>
            <a:off x="1514687" y="3818434"/>
            <a:ext cx="1905140" cy="3039566"/>
            <a:chOff x="1068803" y="2696066"/>
            <a:chExt cx="2497357" cy="4157434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28DACEE-F79D-F7E2-A735-E972C63E14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007" t="12461" r="48599" b="3904"/>
            <a:stretch/>
          </p:blipFill>
          <p:spPr>
            <a:xfrm>
              <a:off x="1068803" y="2696066"/>
              <a:ext cx="2497357" cy="415743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7A541CA-8272-A095-7A91-9D35039BE4F8}"/>
                </a:ext>
              </a:extLst>
            </p:cNvPr>
            <p:cNvSpPr/>
            <p:nvPr/>
          </p:nvSpPr>
          <p:spPr>
            <a:xfrm>
              <a:off x="1480313" y="3079004"/>
              <a:ext cx="1608327" cy="466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37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1.2 Find the Intrinsic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atrix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(4%) 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486000"/>
            <a:ext cx="7136403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15 images, 1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Q2: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1) Find the intrinsic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</a:t>
            </a:r>
            <a:endParaRPr lang="en-US" altLang="zh-TW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2) Click button “1.2 Find Intrinsic” and then show the result on the console window.</a:t>
            </a: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format:</a:t>
            </a:r>
            <a:endParaRPr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(p.398 ~ p.400)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lang="en-US" altLang="zh-TW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3521930" y="813411"/>
            <a:ext cx="2489982" cy="103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6A13-7362-4C04-8CA4-EDE960AF258F}"/>
              </a:ext>
            </a:extLst>
          </p:cNvPr>
          <p:cNvSpPr/>
          <p:nvPr/>
        </p:nvSpPr>
        <p:spPr>
          <a:xfrm>
            <a:off x="6584723" y="4235400"/>
            <a:ext cx="15392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(Just an example)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611" y="3908092"/>
            <a:ext cx="4619625" cy="8382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0424460-D591-CEFB-9796-625B98A384D8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B8BB9E-3B24-4563-EEC7-95BE49782F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6988316" y="758263"/>
            <a:ext cx="1796766" cy="29911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EC45BD-DCC2-1C26-638F-43B89344B3FF}"/>
              </a:ext>
            </a:extLst>
          </p:cNvPr>
          <p:cNvSpPr/>
          <p:nvPr/>
        </p:nvSpPr>
        <p:spPr>
          <a:xfrm>
            <a:off x="7141568" y="1442297"/>
            <a:ext cx="1321307" cy="344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E527EF-C950-9C51-076E-F44A2E4146B0}"/>
              </a:ext>
            </a:extLst>
          </p:cNvPr>
          <p:cNvSpPr txBox="1"/>
          <p:nvPr/>
        </p:nvSpPr>
        <p:spPr>
          <a:xfrm>
            <a:off x="912234" y="1939744"/>
            <a:ext cx="62241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cv2.calibrateCamera (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objectPoints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imagePoints</a:t>
            </a:r>
            <a:r>
              <a:rPr lang="en-US" altLang="zh-TW" b="0" i="0" dirty="0">
                <a:solidFill>
                  <a:srgbClr val="63636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(width, high)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1.3 Find the Extrinsic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atrix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(4%)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503964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Q3: </a:t>
            </a:r>
          </a:p>
          <a:p>
            <a:pPr marL="898525" indent="-898525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1) Find the extrinsic matrix of the chessboard for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each of the 15 images, respectively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990600" indent="-990600">
              <a:spcBef>
                <a:spcPts val="0"/>
              </a:spcBef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“1.3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Find Extrinsic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Output format:</a:t>
            </a:r>
            <a:endParaRPr lang="en-US" altLang="zh-TW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OpenCV Textbook Chapter 11,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p.370 ~ p.402) 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244" y="1342797"/>
            <a:ext cx="2261732" cy="10143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0A197-E7CB-4558-B723-32DC6C246427}"/>
              </a:ext>
            </a:extLst>
          </p:cNvPr>
          <p:cNvSpPr/>
          <p:nvPr/>
        </p:nvSpPr>
        <p:spPr>
          <a:xfrm>
            <a:off x="7478974" y="3262698"/>
            <a:ext cx="16974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(Just an example)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t="3251" b="4022"/>
          <a:stretch/>
        </p:blipFill>
        <p:spPr>
          <a:xfrm>
            <a:off x="2043834" y="2931681"/>
            <a:ext cx="5402684" cy="85107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8E89D31-6DF4-999B-28E4-F72C5EF2D94F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483CAE-A531-0C1A-5155-38D6A1F85B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6298701" y="3943847"/>
            <a:ext cx="1889365" cy="298420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0A9C9BA-F1AC-27A5-2549-A0A2624A8B58}"/>
              </a:ext>
            </a:extLst>
          </p:cNvPr>
          <p:cNvSpPr/>
          <p:nvPr/>
        </p:nvSpPr>
        <p:spPr>
          <a:xfrm>
            <a:off x="6821384" y="5235142"/>
            <a:ext cx="772110" cy="273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2E90B536-A859-0594-3C29-8ADC9DABEDED}"/>
              </a:ext>
            </a:extLst>
          </p:cNvPr>
          <p:cNvSpPr/>
          <p:nvPr/>
        </p:nvSpPr>
        <p:spPr>
          <a:xfrm>
            <a:off x="421523" y="4558301"/>
            <a:ext cx="422240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List of numbers: 1~15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Select 1, then 1.bmp will be applied, and so on</a:t>
            </a:r>
          </a:p>
        </p:txBody>
      </p:sp>
      <p:cxnSp>
        <p:nvCxnSpPr>
          <p:cNvPr id="7" name="Straight Arrow Connector 2">
            <a:extLst>
              <a:ext uri="{FF2B5EF4-FFF2-40B4-BE49-F238E27FC236}">
                <a16:creationId xmlns:a16="http://schemas.microsoft.com/office/drawing/2014/main" id="{8D32E32B-7536-2FE7-C8FA-401AA2F0C02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643929" y="4819911"/>
            <a:ext cx="2133724" cy="4727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2418</TotalTime>
  <Words>2151</Words>
  <Application>Microsoft Office PowerPoint</Application>
  <PresentationFormat>如螢幕大小 (4:3)</PresentationFormat>
  <Paragraphs>257</Paragraphs>
  <Slides>17</Slides>
  <Notes>10</Notes>
  <HiddenSlides>0</HiddenSlides>
  <MMClips>4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新細明體</vt:lpstr>
      <vt:lpstr>標楷體</vt:lpstr>
      <vt:lpstr>Arial</vt:lpstr>
      <vt:lpstr>Calibri</vt:lpstr>
      <vt:lpstr>Calibri Light</vt:lpstr>
      <vt:lpstr>Consolas</vt:lpstr>
      <vt:lpstr>Times New Roman</vt:lpstr>
      <vt:lpstr>Wingdings</vt:lpstr>
      <vt:lpstr>Office 佈景主題</vt:lpstr>
      <vt:lpstr>1_Office 佈景主題</vt:lpstr>
      <vt:lpstr>電腦視覺與深度學習 (Computer Vision and Deep Learning) Homework 1</vt:lpstr>
      <vt:lpstr>Notice (1/2)</vt:lpstr>
      <vt:lpstr>Notice (2/2)</vt:lpstr>
      <vt:lpstr>Assignment scoring (Total: 100%)</vt:lpstr>
      <vt:lpstr>Assignment scoring (Total: 100%)</vt:lpstr>
      <vt:lpstr>1. (20%) Camera Calibration</vt:lpstr>
      <vt:lpstr>1.1 Corner Detection (4%) </vt:lpstr>
      <vt:lpstr>1.2 Find the Intrinsic Matrix (4%) </vt:lpstr>
      <vt:lpstr>1.3 Find the Extrinsic Matrix (4%)</vt:lpstr>
      <vt:lpstr>1.4 Find the Distortion Matrix (4%) </vt:lpstr>
      <vt:lpstr>1.5 Show the Undistorted Result (4%) </vt:lpstr>
      <vt:lpstr>2. (20%) Augmented Reality </vt:lpstr>
      <vt:lpstr>2. (20%) Augmented Reality  </vt:lpstr>
      <vt:lpstr>2. (20%) Augmented Reality  </vt:lpstr>
      <vt:lpstr>3. (20%) Stereo Disparity Map</vt:lpstr>
      <vt:lpstr>3.1 (10%) Stereo Disparity Map 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吳宇修</cp:lastModifiedBy>
  <cp:revision>600</cp:revision>
  <dcterms:modified xsi:type="dcterms:W3CDTF">2024-03-09T16:16:51Z</dcterms:modified>
</cp:coreProperties>
</file>